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8" r:id="rId3"/>
    <p:sldId id="264" r:id="rId4"/>
    <p:sldId id="263" r:id="rId5"/>
    <p:sldId id="273" r:id="rId6"/>
    <p:sldId id="272" r:id="rId7"/>
    <p:sldId id="262" r:id="rId8"/>
    <p:sldId id="282" r:id="rId9"/>
    <p:sldId id="261" r:id="rId10"/>
    <p:sldId id="260" r:id="rId11"/>
    <p:sldId id="259" r:id="rId12"/>
    <p:sldId id="266" r:id="rId13"/>
    <p:sldId id="275" r:id="rId14"/>
    <p:sldId id="274" r:id="rId15"/>
    <p:sldId id="267" r:id="rId16"/>
    <p:sldId id="278" r:id="rId17"/>
    <p:sldId id="277" r:id="rId18"/>
    <p:sldId id="276" r:id="rId19"/>
    <p:sldId id="279" r:id="rId20"/>
    <p:sldId id="268" r:id="rId21"/>
    <p:sldId id="269" r:id="rId22"/>
    <p:sldId id="281" r:id="rId23"/>
    <p:sldId id="280" r:id="rId24"/>
    <p:sldId id="270" r:id="rId25"/>
    <p:sldId id="283" r:id="rId26"/>
    <p:sldId id="265" r:id="rId27"/>
    <p:sldId id="271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1889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B0672-1B94-4A60-842A-DF9F0BF0CC8B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747B17-79FE-4478-A310-1A2505B9FE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6276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13E1E-C0B8-42BB-B3DF-AF101699ABC0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268800" cy="365125"/>
          </a:xfrm>
        </p:spPr>
        <p:txBody>
          <a:bodyPr/>
          <a:lstStyle>
            <a:lvl1pPr>
              <a:defRPr sz="1800" b="1"/>
            </a:lvl1pPr>
          </a:lstStyle>
          <a:p>
            <a:fld id="{9D3FF152-60F5-4862-82F9-1190556AA56F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841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62DF-EE3A-4016-8048-F5987F39AF92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23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985DE-1CE7-448D-B6B1-D24798A54EC2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13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2DAB-7094-45B8-85D5-D3661D95DC5B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1">
                <a:solidFill>
                  <a:schemeClr val="tx1"/>
                </a:solidFill>
              </a:defRPr>
            </a:lvl1pPr>
          </a:lstStyle>
          <a:p>
            <a:fld id="{9D3FF152-60F5-4862-82F9-1190556AA56F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66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04FD5-78CE-41EC-A6B3-EF4AEB480BBC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05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1333A-BE4E-400F-A4CA-D41FE49C0AF3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019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480F4-017A-4C1F-A28C-40BA672543BC}" type="datetime1">
              <a:rPr lang="en-IN" smtClean="0"/>
              <a:t>04-04-2023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15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54546-14BA-4044-BB86-079C670A4630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64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70F5-3E6E-4EC8-A936-EEBE2A3C996B}" type="datetime1">
              <a:rPr lang="en-IN" smtClean="0"/>
              <a:t>04-04-2023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28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7454-F2FE-43D6-B9C6-10AC861791CE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462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D4FC3-D5A8-4EF5-B5C4-3704EAC82C58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6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3C924-6359-49B9-9C33-86D2C3D15BE7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F152-60F5-4862-82F9-1190556AA5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98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ieeexplore.ieee.org/abstract/document/9739703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j.displa.2023.102391" TargetMode="External"/><Relationship Id="rId3" Type="http://schemas.openxmlformats.org/officeDocument/2006/relationships/hyperlink" Target="https://doi.org/10.1016/j.eswa.2022.118669" TargetMode="External"/><Relationship Id="rId7" Type="http://schemas.openxmlformats.org/officeDocument/2006/relationships/hyperlink" Target="https://doi.org/10.1016/j.eswa.2022.119491" TargetMode="External"/><Relationship Id="rId2" Type="http://schemas.openxmlformats.org/officeDocument/2006/relationships/hyperlink" Target="https://doi.org/10.1016/j.procs.2023.01.04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j.procs.2023.01.211" TargetMode="External"/><Relationship Id="rId5" Type="http://schemas.openxmlformats.org/officeDocument/2006/relationships/hyperlink" Target="https://doi.org/10.1016/j.compbiomed.2023.106668" TargetMode="External"/><Relationship Id="rId4" Type="http://schemas.openxmlformats.org/officeDocument/2006/relationships/hyperlink" Target="https://doi.org/10.1016/j.procs.2023.01.101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09/ACCESS.2022.3161428" TargetMode="External"/><Relationship Id="rId3" Type="http://schemas.openxmlformats.org/officeDocument/2006/relationships/hyperlink" Target="https://d.docs.live.net/5b1fcfccf5cf0371/Desktop/%20https:/doi.org/10.1016/j.jpi.2022.100185" TargetMode="External"/><Relationship Id="rId7" Type="http://schemas.openxmlformats.org/officeDocument/2006/relationships/hyperlink" Target="https://doi.org/10.1109/ACCESS.2022.3151874" TargetMode="External"/><Relationship Id="rId2" Type="http://schemas.openxmlformats.org/officeDocument/2006/relationships/hyperlink" Target="https://d.docs.live.net/5b1fcfccf5cf0371/Desktop/%20https:/doi.org/10.1016/j.jksuci.2022.11.01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j.procs.2023.01.211" TargetMode="External"/><Relationship Id="rId5" Type="http://schemas.openxmlformats.org/officeDocument/2006/relationships/hyperlink" Target="https://doi.org/10.1186/s40537-022-00571-w" TargetMode="External"/><Relationship Id="rId4" Type="http://schemas.openxmlformats.org/officeDocument/2006/relationships/hyperlink" Target="https://doi.org/10.1016/j.jpi.2022.10018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17383E-C6FC-49E7-A521-82BA6750D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4" y="128368"/>
            <a:ext cx="1452640" cy="1455124"/>
          </a:xfrm>
          <a:prstGeom prst="rect">
            <a:avLst/>
          </a:prstGeom>
        </p:spPr>
      </p:pic>
      <p:pic>
        <p:nvPicPr>
          <p:cNvPr id="1032" name="Picture 8" descr="Anna University - Wikipedia">
            <a:extLst>
              <a:ext uri="{FF2B5EF4-FFF2-40B4-BE49-F238E27FC236}">
                <a16:creationId xmlns:a16="http://schemas.microsoft.com/office/drawing/2014/main" id="{D6A094F9-77C3-45C3-9A48-8D52C03CE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116" y="196048"/>
            <a:ext cx="1306884" cy="1387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36F5FA9-0A71-48B8-AEAE-E35B120A096B}"/>
              </a:ext>
            </a:extLst>
          </p:cNvPr>
          <p:cNvSpPr txBox="1"/>
          <p:nvPr/>
        </p:nvSpPr>
        <p:spPr>
          <a:xfrm>
            <a:off x="1246551" y="1800692"/>
            <a:ext cx="665089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Department of Computer Science and Engineering </a:t>
            </a:r>
            <a:endParaRPr lang="en-IN" sz="2200" b="1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AB4079-B959-438A-8887-B4E86C814C3D}"/>
              </a:ext>
            </a:extLst>
          </p:cNvPr>
          <p:cNvSpPr txBox="1"/>
          <p:nvPr/>
        </p:nvSpPr>
        <p:spPr>
          <a:xfrm>
            <a:off x="108245" y="2444315"/>
            <a:ext cx="8929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VISUAL  AUDIO  FOR  VISIONLESS  USING DEEP  LEARNING</a:t>
            </a:r>
            <a:endParaRPr lang="en-IN" sz="32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30EC8A-088B-458F-9182-920EE3139846}"/>
              </a:ext>
            </a:extLst>
          </p:cNvPr>
          <p:cNvSpPr txBox="1"/>
          <p:nvPr/>
        </p:nvSpPr>
        <p:spPr>
          <a:xfrm>
            <a:off x="834564" y="4912622"/>
            <a:ext cx="393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Name &amp; Designation	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14CB2B-BA40-B9F9-16FA-AA5B5E13E8EA}"/>
              </a:ext>
            </a:extLst>
          </p:cNvPr>
          <p:cNvSpPr txBox="1"/>
          <p:nvPr/>
        </p:nvSpPr>
        <p:spPr>
          <a:xfrm>
            <a:off x="1766106" y="3637025"/>
            <a:ext cx="53482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R.Preethi</a:t>
            </a:r>
            <a:r>
              <a:rPr lang="en-I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(211419104202)                 </a:t>
            </a:r>
          </a:p>
          <a:p>
            <a:pPr algn="ctr"/>
            <a:r>
              <a:rPr lang="en-IN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G.Renuka</a:t>
            </a:r>
            <a:r>
              <a:rPr lang="en-I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(211419104220)</a:t>
            </a:r>
          </a:p>
          <a:p>
            <a:pPr algn="ctr"/>
            <a:r>
              <a:rPr lang="en-IN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Veerapareddy</a:t>
            </a:r>
            <a:r>
              <a:rPr lang="en-I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Divya</a:t>
            </a:r>
            <a:r>
              <a:rPr lang="en-I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(211419104298)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A7E15F-5577-E472-5EEB-C46481EAA666}"/>
              </a:ext>
            </a:extLst>
          </p:cNvPr>
          <p:cNvSpPr txBox="1"/>
          <p:nvPr/>
        </p:nvSpPr>
        <p:spPr>
          <a:xfrm>
            <a:off x="4968697" y="4912622"/>
            <a:ext cx="3542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Coordinator Name &amp; Designation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ACA5B2-7494-70D8-175E-1A0009147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7351" y="128368"/>
            <a:ext cx="6285765" cy="1522578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B3F79D1-0796-072A-CD75-B8086F0F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03F5-DB0E-4E11-9D2A-893EDB84D48F}" type="datetime1">
              <a:rPr lang="en-IN" smtClean="0"/>
              <a:t>04-04-2023</a:t>
            </a:fld>
            <a:endParaRPr lang="en-IN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A45000B-3233-04ED-8583-BAA14AF15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314273" cy="365125"/>
          </a:xfrm>
        </p:spPr>
        <p:txBody>
          <a:bodyPr/>
          <a:lstStyle/>
          <a:p>
            <a:fld id="{9D3FF152-60F5-4862-82F9-1190556AA56F}" type="slidenum">
              <a:rPr lang="en-IN" sz="1800" b="1" smtClean="0">
                <a:solidFill>
                  <a:schemeClr val="tx1"/>
                </a:solidFill>
              </a:rPr>
              <a:t>1</a:t>
            </a:fld>
            <a:endParaRPr lang="en-IN" sz="18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944F0F-469B-CBBE-ACF1-31FD07673854}"/>
              </a:ext>
            </a:extLst>
          </p:cNvPr>
          <p:cNvSpPr txBox="1"/>
          <p:nvPr/>
        </p:nvSpPr>
        <p:spPr>
          <a:xfrm>
            <a:off x="834564" y="5281954"/>
            <a:ext cx="2780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Mrs. D. Jennifer M.E (PhD)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</a:t>
            </a:r>
            <a:endParaRPr lang="en-IN" sz="18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05AABD-7B2E-9364-C07E-678718B21527}"/>
              </a:ext>
            </a:extLst>
          </p:cNvPr>
          <p:cNvSpPr txBox="1"/>
          <p:nvPr/>
        </p:nvSpPr>
        <p:spPr>
          <a:xfrm>
            <a:off x="4968697" y="5251063"/>
            <a:ext cx="31626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Valarmathi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M.E.,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Ph.d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</a:p>
        </p:txBody>
      </p:sp>
    </p:spTree>
    <p:extLst>
      <p:ext uri="{BB962C8B-B14F-4D97-AF65-F5344CB8AC3E}">
        <p14:creationId xmlns:p14="http://schemas.microsoft.com/office/powerpoint/2010/main" val="98999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/ Hardware used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8B922-F211-8D88-DCF1-70B86E5B8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6051-EE13-42E6-98E9-4DCFCECF34A5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4247B-9CF2-A38D-3B41-D90F4E4CF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10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EE8F18-16D0-4D11-20D0-38C6172EC18F}"/>
              </a:ext>
            </a:extLst>
          </p:cNvPr>
          <p:cNvSpPr txBox="1"/>
          <p:nvPr/>
        </p:nvSpPr>
        <p:spPr>
          <a:xfrm>
            <a:off x="735182" y="1305341"/>
            <a:ext cx="800044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Core i5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512 MB and above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40 GB and above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PYTHON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TKINTER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Deep Learning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Windows 7</a:t>
            </a:r>
          </a:p>
          <a:p>
            <a:pPr algn="just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Anaconda Navigator /TensorFlow/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26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endParaRPr lang="en-IN" sz="3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A57625-FE0C-C9D0-9B64-51C30486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8375E-572C-4231-AFAD-B0A78AF670A8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207A7E-3D82-3EF5-FA41-02841985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11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4852CD-0622-664F-5DFB-3B5A8AD7A7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96"/>
          <a:stretch/>
        </p:blipFill>
        <p:spPr bwMode="auto">
          <a:xfrm>
            <a:off x="210846" y="823797"/>
            <a:ext cx="8722307" cy="5405006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640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2CF49-C6EE-11A2-A9CF-6435ECAC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FDF61-49BB-4FF7-AC3A-83455FBCA969}" type="datetime1">
              <a:rPr lang="en-IN" smtClean="0"/>
              <a:t>04-04-2023</a:t>
            </a:fld>
            <a:endParaRPr lang="en-I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F084E4-6470-6E54-01D5-51470D9D3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12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5050CA-FDDA-D424-7612-3AB2DB4FC907}"/>
              </a:ext>
            </a:extLst>
          </p:cNvPr>
          <p:cNvSpPr txBox="1"/>
          <p:nvPr/>
        </p:nvSpPr>
        <p:spPr>
          <a:xfrm>
            <a:off x="1262848" y="1072758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Flow Chart:</a:t>
            </a:r>
            <a:endParaRPr lang="en-IN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9D4D44-22A4-C255-9586-5FDE6A1F0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822" y="1239328"/>
            <a:ext cx="2764214" cy="5253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B13154-6FCA-D3C4-E70B-9A080CBB9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103314"/>
            <a:ext cx="9081856" cy="5253038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28D1C9-8CCF-5F1C-E4AA-2B53E4FF08B3}"/>
              </a:ext>
            </a:extLst>
          </p:cNvPr>
          <p:cNvSpPr txBox="1"/>
          <p:nvPr/>
        </p:nvSpPr>
        <p:spPr>
          <a:xfrm>
            <a:off x="3050075" y="121086"/>
            <a:ext cx="3379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31BEA7-8635-E7E0-45C4-1C76ED16F914}"/>
              </a:ext>
            </a:extLst>
          </p:cNvPr>
          <p:cNvSpPr txBox="1"/>
          <p:nvPr/>
        </p:nvSpPr>
        <p:spPr>
          <a:xfrm>
            <a:off x="628650" y="869996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Diagram:</a:t>
            </a:r>
            <a:endParaRPr lang="en-IN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33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2CF49-C6EE-11A2-A9CF-6435ECAC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FDF61-49BB-4FF7-AC3A-83455FBCA969}" type="datetime1">
              <a:rPr lang="en-IN" smtClean="0"/>
              <a:t>04-04-2023</a:t>
            </a:fld>
            <a:endParaRPr lang="en-I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F084E4-6470-6E54-01D5-51470D9D3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13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823F05-A0E4-3734-EC15-001228B86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77295" y="905522"/>
            <a:ext cx="4993964" cy="5450829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CC1F5C-EA18-F22B-CC16-CEFBF1600C20}"/>
              </a:ext>
            </a:extLst>
          </p:cNvPr>
          <p:cNvSpPr txBox="1"/>
          <p:nvPr/>
        </p:nvSpPr>
        <p:spPr>
          <a:xfrm>
            <a:off x="828407" y="905522"/>
            <a:ext cx="1996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  <a:endParaRPr lang="en-IN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028581-FA77-0621-338A-A934612D78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79"/>
          <a:stretch/>
        </p:blipFill>
        <p:spPr bwMode="auto">
          <a:xfrm>
            <a:off x="484768" y="905522"/>
            <a:ext cx="8287986" cy="5450829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54687D-83E2-4C94-9608-4F3974629331}"/>
              </a:ext>
            </a:extLst>
          </p:cNvPr>
          <p:cNvSpPr txBox="1"/>
          <p:nvPr/>
        </p:nvSpPr>
        <p:spPr>
          <a:xfrm>
            <a:off x="2812483" y="0"/>
            <a:ext cx="363255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40CF3B-922F-06FD-85E6-811F3C52C2AD}"/>
              </a:ext>
            </a:extLst>
          </p:cNvPr>
          <p:cNvSpPr txBox="1"/>
          <p:nvPr/>
        </p:nvSpPr>
        <p:spPr>
          <a:xfrm>
            <a:off x="1035312" y="707886"/>
            <a:ext cx="1840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ER Diagram:</a:t>
            </a:r>
          </a:p>
        </p:txBody>
      </p:sp>
    </p:spTree>
    <p:extLst>
      <p:ext uri="{BB962C8B-B14F-4D97-AF65-F5344CB8AC3E}">
        <p14:creationId xmlns:p14="http://schemas.microsoft.com/office/powerpoint/2010/main" val="3627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2E8DBB-8CAD-47AF-1F08-E5D854F507F6}"/>
              </a:ext>
            </a:extLst>
          </p:cNvPr>
          <p:cNvSpPr txBox="1"/>
          <p:nvPr/>
        </p:nvSpPr>
        <p:spPr>
          <a:xfrm>
            <a:off x="1950720" y="19489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Slide 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11 </a:t>
            </a:r>
            <a:r>
              <a:rPr lang="en-US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to 13  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8B47BC-0028-77ED-E0AF-805FFDB5AD29}"/>
              </a:ext>
            </a:extLst>
          </p:cNvPr>
          <p:cNvSpPr txBox="1"/>
          <p:nvPr/>
        </p:nvSpPr>
        <p:spPr>
          <a:xfrm>
            <a:off x="1412240" y="2962255"/>
            <a:ext cx="6654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Flow Chart/DFD/ER Diagram/Use case </a:t>
            </a:r>
            <a:r>
              <a:rPr lang="pt-BR" sz="1800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Diagram/Collaboration /Sequence Diagram</a:t>
            </a:r>
            <a:endParaRPr lang="en-IN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2CF49-C6EE-11A2-A9CF-6435ECACE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FDF61-49BB-4FF7-AC3A-83455FBCA969}" type="datetime1">
              <a:rPr lang="en-IN" smtClean="0"/>
              <a:t>04-04-2023</a:t>
            </a:fld>
            <a:endParaRPr lang="en-I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F084E4-6470-6E54-01D5-51470D9D3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14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11C241-7B20-7F2B-C6BD-220817E2B4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69"/>
          <a:stretch/>
        </p:blipFill>
        <p:spPr bwMode="auto">
          <a:xfrm>
            <a:off x="961272" y="1238594"/>
            <a:ext cx="8046772" cy="5171084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818A2C-DE2A-BC5A-E8AE-10A380C64F32}"/>
              </a:ext>
            </a:extLst>
          </p:cNvPr>
          <p:cNvSpPr txBox="1"/>
          <p:nvPr/>
        </p:nvSpPr>
        <p:spPr>
          <a:xfrm>
            <a:off x="576502" y="869262"/>
            <a:ext cx="272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Diagram: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E1199D-6E12-16DA-7C74-F6FE8558C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9" t="5437" r="16960" b="14930"/>
          <a:stretch/>
        </p:blipFill>
        <p:spPr bwMode="auto">
          <a:xfrm>
            <a:off x="515861" y="922589"/>
            <a:ext cx="8321304" cy="5487089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322130-04A0-819F-A530-A179B0DA9811}"/>
              </a:ext>
            </a:extLst>
          </p:cNvPr>
          <p:cNvSpPr txBox="1"/>
          <p:nvPr/>
        </p:nvSpPr>
        <p:spPr>
          <a:xfrm>
            <a:off x="2913616" y="-40597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F08A9E-0311-D636-5D47-29D46E931378}"/>
              </a:ext>
            </a:extLst>
          </p:cNvPr>
          <p:cNvSpPr txBox="1"/>
          <p:nvPr/>
        </p:nvSpPr>
        <p:spPr>
          <a:xfrm>
            <a:off x="547488" y="527106"/>
            <a:ext cx="236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</a:p>
        </p:txBody>
      </p:sp>
    </p:spTree>
    <p:extLst>
      <p:ext uri="{BB962C8B-B14F-4D97-AF65-F5344CB8AC3E}">
        <p14:creationId xmlns:p14="http://schemas.microsoft.com/office/powerpoint/2010/main" val="97236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 Description</a:t>
            </a:r>
            <a:endParaRPr lang="en-IN" sz="9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3E4E9-4199-339C-75CA-C1D0D0AF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8785-BFEF-416C-BEFC-93BB22CC6308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B847C-58FB-58C8-32C9-9A8BAF62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15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8EBE2-ACF4-C3D0-82C3-4159D8CC1CA1}"/>
              </a:ext>
            </a:extLst>
          </p:cNvPr>
          <p:cNvSpPr txBox="1"/>
          <p:nvPr/>
        </p:nvSpPr>
        <p:spPr>
          <a:xfrm>
            <a:off x="284085" y="1194732"/>
            <a:ext cx="8336132" cy="4663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CNN is used to </a:t>
            </a:r>
            <a:r>
              <a:rPr lang="en-IN" sz="24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 visual features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from the input image, which are then fed into a language model to generate the caption.</a:t>
            </a:r>
          </a:p>
          <a:p>
            <a:pPr marL="457200" indent="-4572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process of image captioning with Inception v3 involves several steps. First, the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 image is pre-processed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a fixed size and normalized to zero mean and unit variance.</a:t>
            </a:r>
          </a:p>
          <a:p>
            <a:pPr marL="457200" indent="-4572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This ensures that the image has a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consistent format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makes it easier for the CNN to extract relevant visual features.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52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 Description</a:t>
            </a:r>
            <a:endParaRPr lang="en-IN" sz="9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3E4E9-4199-339C-75CA-C1D0D0AF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8785-BFEF-416C-BEFC-93BB22CC6308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B847C-58FB-58C8-32C9-9A8BAF62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16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BB15E-CEF0-69A2-B07E-9EC3340A9B98}"/>
              </a:ext>
            </a:extLst>
          </p:cNvPr>
          <p:cNvSpPr txBox="1"/>
          <p:nvPr/>
        </p:nvSpPr>
        <p:spPr>
          <a:xfrm>
            <a:off x="292963" y="934033"/>
            <a:ext cx="8558074" cy="5422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Next, the pre-processed image is fed into the Inception v3, which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extracts visual features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 the image.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CNN uses a combination of convolutional and pooling layers to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capture different levels of abstraction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the image.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output of the CNN is a set of feature maps that represent the visual information in the image.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feature maps are then flattened and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fed into a language model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which generates the caption. </a:t>
            </a:r>
          </a:p>
          <a:p>
            <a:pPr marL="457200" indent="-4572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2400" kern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30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 Description</a:t>
            </a:r>
            <a:endParaRPr lang="en-IN" sz="9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3E4E9-4199-339C-75CA-C1D0D0AF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8785-BFEF-416C-BEFC-93BB22CC6308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B847C-58FB-58C8-32C9-9A8BAF62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17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7D6CBF-9343-0438-640C-1A328E76C86D}"/>
              </a:ext>
            </a:extLst>
          </p:cNvPr>
          <p:cNvSpPr txBox="1"/>
          <p:nvPr/>
        </p:nvSpPr>
        <p:spPr>
          <a:xfrm>
            <a:off x="372862" y="847752"/>
            <a:ext cx="8398276" cy="5873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language model takes the visual features as input and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generates a sequence of words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describe the image. The sequence of words can be optimized using a loss function that compares the generated captions to ground truth captions.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advantage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 using Inception v3 for image captioning is its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ability to extract high-level features 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 images.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architecture is designed to capture a wide range of visual features, from low-level details to high-level features such as object categories and scene contexts. 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2400" kern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46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 Description</a:t>
            </a:r>
            <a:endParaRPr lang="en-IN" sz="9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3E4E9-4199-339C-75CA-C1D0D0AF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8785-BFEF-416C-BEFC-93BB22CC6308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B847C-58FB-58C8-32C9-9A8BAF62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18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7FA8A-9770-BCBF-3F4E-E36E2F17DA92}"/>
              </a:ext>
            </a:extLst>
          </p:cNvPr>
          <p:cNvSpPr txBox="1"/>
          <p:nvPr/>
        </p:nvSpPr>
        <p:spPr>
          <a:xfrm>
            <a:off x="628650" y="1288453"/>
            <a:ext cx="7796259" cy="4670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Another advantage of using Inception v3 is its computational efficiency.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architecture is relatively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lightweight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compared to other CNN architectures, such as </a:t>
            </a:r>
            <a:r>
              <a:rPr lang="en-IN" sz="2400" kern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or VGG, which makes it faster and more memory-efficient.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can be particularly </a:t>
            </a:r>
            <a:r>
              <a:rPr lang="en-IN" sz="2400" i="1" kern="0" dirty="0">
                <a:solidFill>
                  <a:srgbClr val="FF00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advantageous when dealing with large datasets</a:t>
            </a:r>
            <a:r>
              <a:rPr lang="en-IN" sz="2400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or deploying the model on resource-constrained devices.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Testing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F707B-94FE-F18B-F474-DCC4DAAA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9298-3902-4BDE-9AB6-912652AA16B2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193825-7EA1-3874-5BC1-CAFD6A778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19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D0CF99-7089-0F9F-707E-55831CFF4586}"/>
              </a:ext>
            </a:extLst>
          </p:cNvPr>
          <p:cNvSpPr txBox="1"/>
          <p:nvPr/>
        </p:nvSpPr>
        <p:spPr>
          <a:xfrm>
            <a:off x="332913" y="886089"/>
            <a:ext cx="847817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is the </a:t>
            </a:r>
            <a:r>
              <a:rPr lang="en-IN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level </a:t>
            </a: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 testing.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 these different modules are tested against the specifications produced during the design of the module.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During this testing the number of arguments is compared to input parameters, matching of parameter and arguments etc.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is also ensured whether the file attributes are correct, whether the Files are opened before using, whether Input/output errors are handled etc.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05D18D-D696-088E-C875-252D7EE00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151" y="3593908"/>
            <a:ext cx="3749383" cy="284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3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503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222777-92ED-54BE-C685-6C231F278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3C1BB-792E-4C92-9F5F-EE1024995E79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D27F3-A695-E40C-B83C-8D83510D9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E2003D-76FD-41C5-C9EE-9202A2A1F415}"/>
              </a:ext>
            </a:extLst>
          </p:cNvPr>
          <p:cNvSpPr txBox="1"/>
          <p:nvPr/>
        </p:nvSpPr>
        <p:spPr>
          <a:xfrm>
            <a:off x="628650" y="979961"/>
            <a:ext cx="8089222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-274320" algn="just">
              <a:lnSpc>
                <a:spcPct val="150000"/>
              </a:lnSpc>
              <a:buClr>
                <a:srgbClr val="000000"/>
              </a:buClr>
              <a:buSzPts val="1400"/>
              <a:buChar char="●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sense of sight </a:t>
            </a: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is incredibly important for human beings, and its absence can significantly impact an individual's quality of life. </a:t>
            </a:r>
          </a:p>
          <a:p>
            <a:pPr marL="274320" indent="-274320" algn="just">
              <a:lnSpc>
                <a:spcPct val="150000"/>
              </a:lnSpc>
              <a:buClr>
                <a:srgbClr val="000000"/>
              </a:buClr>
              <a:buSzPts val="1400"/>
              <a:buChar char="●"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Visual Audio for visionless is a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task of </a:t>
            </a:r>
            <a:r>
              <a:rPr lang="en-US" sz="2400" i="1" dirty="0">
                <a:solidFill>
                  <a:srgbClr val="FF0066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generating descriptions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for an image in both </a:t>
            </a:r>
            <a:r>
              <a:rPr lang="en-US" sz="2400" i="1" dirty="0">
                <a:solidFill>
                  <a:srgbClr val="FF0066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textual and audible form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</a:p>
          <a:p>
            <a:pPr marL="274320" indent="-274320" algn="just">
              <a:lnSpc>
                <a:spcPct val="150000"/>
              </a:lnSpc>
              <a:buClr>
                <a:srgbClr val="000000"/>
              </a:buClr>
              <a:buSzPts val="1400"/>
              <a:buChar char="●"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The challenging task in the process is to understand and generate both </a:t>
            </a:r>
            <a:r>
              <a:rPr lang="en-US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s</a:t>
            </a:r>
            <a:r>
              <a:rPr lang="en-US" sz="2400" i="1" dirty="0">
                <a:solidFill>
                  <a:srgbClr val="FF0066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emantic and syntactically</a:t>
            </a:r>
            <a:r>
              <a:rPr lang="en-US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correct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sentence.</a:t>
            </a:r>
          </a:p>
          <a:p>
            <a:pPr marL="274320" indent="-274320" algn="just">
              <a:lnSpc>
                <a:spcPct val="150000"/>
              </a:lnSpc>
              <a:buClr>
                <a:srgbClr val="000000"/>
              </a:buClr>
              <a:buSzPts val="1400"/>
              <a:buFont typeface="Arial" pitchFamily="34" charset="0"/>
              <a:buChar char="●"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Main aim of this project is to support visually impaired people which is implemented using </a:t>
            </a:r>
            <a:r>
              <a:rPr lang="en-US" sz="2400" i="1" dirty="0">
                <a:solidFill>
                  <a:srgbClr val="FF0066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Inception V3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model.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01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Results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F707B-94FE-F18B-F474-DCC4DAAA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9298-3902-4BDE-9AB6-912652AA16B2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193825-7EA1-3874-5BC1-CAFD6A778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20</a:t>
            </a:fld>
            <a:endParaRPr lang="en-IN"/>
          </a:p>
        </p:txBody>
      </p:sp>
      <p:pic>
        <p:nvPicPr>
          <p:cNvPr id="2050" name="Picture 7" descr="Train and validation loss and accuracy for the Inception V3 ...">
            <a:extLst>
              <a:ext uri="{FF2B5EF4-FFF2-40B4-BE49-F238E27FC236}">
                <a16:creationId xmlns:a16="http://schemas.microsoft.com/office/drawing/2014/main" id="{94E5A306-6191-FACE-2CB1-E5F5723E4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3" r="50900"/>
          <a:stretch>
            <a:fillRect/>
          </a:stretch>
        </p:blipFill>
        <p:spPr bwMode="auto">
          <a:xfrm>
            <a:off x="739805" y="4282464"/>
            <a:ext cx="284797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0" descr="Train and validation loss and accuracy for the Inception V3 ...">
            <a:extLst>
              <a:ext uri="{FF2B5EF4-FFF2-40B4-BE49-F238E27FC236}">
                <a16:creationId xmlns:a16="http://schemas.microsoft.com/office/drawing/2014/main" id="{D5CFF493-963C-BC71-B571-853D3FCAD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93" t="7745"/>
          <a:stretch>
            <a:fillRect/>
          </a:stretch>
        </p:blipFill>
        <p:spPr bwMode="auto">
          <a:xfrm>
            <a:off x="4869987" y="4234839"/>
            <a:ext cx="298132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3AB65C8B-F8A9-B03C-3B46-5AA199548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27" y="897464"/>
            <a:ext cx="8220723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According to the trained model, it is observed that the percentage of the accuracy is gradually increasing with respect to the number of epochs.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According to 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continuous improvement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found till the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epoch 50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after which the accuracy has achieved to a certain level with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89% of accuracy</a:t>
            </a: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no other improvements are found for further epochs.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output of the model is generated in both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 and audio form.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43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 Shots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0A957-C112-EF6D-C238-451630D24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0316-87E1-449B-9D2E-2F9BFC05FE3D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98833-85FA-C44B-804E-1CCDC213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21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487036-0D6B-D0F8-B173-F8FDF6549CD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33" y="1133768"/>
            <a:ext cx="8525734" cy="47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2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 Shots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0A957-C112-EF6D-C238-451630D24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0316-87E1-449B-9D2E-2F9BFC05FE3D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98833-85FA-C44B-804E-1CCDC213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22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1CD262-D2B5-FEB0-5B1C-5A42404D66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27" y="1101940"/>
            <a:ext cx="8569346" cy="465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28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 Shots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F0A957-C112-EF6D-C238-451630D24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0316-87E1-449B-9D2E-2F9BFC05FE3D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98833-85FA-C44B-804E-1CCDC213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23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4C7F43-FA15-F585-4C9A-E792EE4430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39" y="1174072"/>
            <a:ext cx="8659864" cy="466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en-IN" sz="19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FE683E-AC90-C1AF-8D07-537D4AF55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865BB-D69F-48AF-829D-597573FD9C58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220BD1-1A25-E8B3-BE29-F8796FD4F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24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88A85-8A98-EAF7-392D-2D2F41C7973E}"/>
              </a:ext>
            </a:extLst>
          </p:cNvPr>
          <p:cNvSpPr txBox="1"/>
          <p:nvPr/>
        </p:nvSpPr>
        <p:spPr>
          <a:xfrm>
            <a:off x="424463" y="1079476"/>
            <a:ext cx="8169121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  <a:tabLst>
                <a:tab pos="1974850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paper, we present a combination of image captioning using </a:t>
            </a:r>
            <a:r>
              <a:rPr lang="en-IN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Inception V3 and TTS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(Text-To-Speech) model which successfully generate the textual and audible captions for images with high accuracy.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Inception V3 for feature extraction and an LSTM network with attention mechanism for sequence generation has proven to be effective in generating coherent and meaningful captions for a wide range of images.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is trained on the </a:t>
            </a:r>
            <a:r>
              <a:rPr lang="en-IN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Flickr 30k dataset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increasing the performance.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the model could be trained on a larger and more diverse dataset (like </a:t>
            </a:r>
            <a:r>
              <a:rPr lang="en-IN" sz="2400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MSCOCO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to further improve its performance and adaptability to various images.  </a:t>
            </a:r>
          </a:p>
        </p:txBody>
      </p:sp>
    </p:spTree>
    <p:extLst>
      <p:ext uri="{BB962C8B-B14F-4D97-AF65-F5344CB8AC3E}">
        <p14:creationId xmlns:p14="http://schemas.microsoft.com/office/powerpoint/2010/main" val="74193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A6EBB-A439-06CC-93BE-10FB49C9F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028668"/>
          </a:xfrm>
          <a:effectLst>
            <a:glow rad="228600">
              <a:srgbClr val="0070C0">
                <a:alpha val="40000"/>
              </a:srgbClr>
            </a:glow>
          </a:effectLst>
        </p:spPr>
        <p:txBody>
          <a:bodyPr>
            <a:normAutofit/>
          </a:bodyPr>
          <a:lstStyle/>
          <a:p>
            <a:pPr algn="ctr"/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Base</a:t>
            </a:r>
            <a:r>
              <a:rPr lang="en-IN" sz="4000" dirty="0"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Paper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88AB8-6047-5115-28DE-0615C6399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72" y="2854293"/>
            <a:ext cx="7886700" cy="1414725"/>
          </a:xfrm>
        </p:spPr>
        <p:txBody>
          <a:bodyPr/>
          <a:lstStyle/>
          <a:p>
            <a:pPr marL="0" indent="0" algn="ctr">
              <a:buNone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https://ieeexplore.ieee.org/abstract/document/9739703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1FEAC-A528-CCB7-00C4-539556AA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2DAB-7094-45B8-85D5-D3661D95DC5B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3EF22C-0FF7-0307-3464-88A02BF71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pPr/>
              <a:t>25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9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Paper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EA7E0-721F-6954-4BF0-896788EE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2D540-A2B5-48C3-A171-B58E7CA907A4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9B934-EE6A-1A45-AAAE-017246AA7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26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4AA155-7F6F-3FD3-A3F4-E0B5FFDCB28A}"/>
              </a:ext>
            </a:extLst>
          </p:cNvPr>
          <p:cNvSpPr txBox="1"/>
          <p:nvPr/>
        </p:nvSpPr>
        <p:spPr>
          <a:xfrm>
            <a:off x="115410" y="1022350"/>
            <a:ext cx="8602462" cy="5334001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Ayush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 Poddar,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Rajneesh Rani “Hybrid Architecture using CNN and LSTM for Image Captioning in Hindi Language” Procedia Computer Science, Volume 218,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https://doi.org/10.1016/j.procs.2023.01.049</a:t>
            </a:r>
            <a:endParaRPr lang="en-IN" sz="1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 Ander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Salaberria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Gorka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Azkune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Oier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Lopez de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Lacalle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Aitor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Soroa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Eneko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Agirre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“Image captioning for effective use of language models in knowledge-based visual question answering” Expert Systems with Applications, Volume 212,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https://doi.org/10.1016/j.eswa.2022.118669</a:t>
            </a:r>
            <a:endParaRPr lang="en-IN" sz="1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Alok Singh, Salam Michael Singh,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Loitongbam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Sanayai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Meetei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Ringki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Das,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Thoudam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Doren Singh, Sivaji Bandyopadhyay “VATEX2020: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pLSTM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framework for video captioning” Procedia Computer Science, Volume 218,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https://doi.org/10.1016/j.procs.2023.01.101</a:t>
            </a:r>
            <a:endParaRPr lang="en-IN" sz="1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 Sajid Nazir, Diane M. Dickson, Muhammad Usman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Akram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“Survey of explainable artificial intelligence techniques for biomedical imaging with deep neural networks” Computers in Biology and Medicine, Volume 156,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https://doi.org/10.1016/j.compbiomed.2023.106668</a:t>
            </a:r>
            <a:endParaRPr lang="en-IN" sz="1400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1400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Isha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Puthige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Tanveer Hussain,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Suneet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Gupta, Mohit Agarwal “Attention Over Attention: An Enhanced Supervised Video Summarization Approach” Procedia Computer Science, Volume 218,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https://doi.org/10.1016/j.procs.2023.01.211</a:t>
            </a:r>
            <a:endParaRPr lang="en-IN" sz="1400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Isha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Puthige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Tanveer Hussain,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Suneet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Gupta, Mohit Agarwal “Attention Over Attention: An Enhanced Supervised Video Summarization Approach” Procedia Computer Science, Volume 218,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https://doi.org/10.1016/j.procs.2023.01.211</a:t>
            </a:r>
            <a:endParaRPr lang="en-IN" sz="1400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 María Alfaro-Contreras, Jose J. Valero-Mas, José M.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Iñesta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Jorge Calvo-Zaragoza “Late multimodal fusion for image and audio music transcription” Expert Systems with Applications, Volume 216, 2023. </a:t>
            </a:r>
            <a:r>
              <a:rPr lang="en-IN" sz="14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https://doi.org/10.1016/j.eswa.2022.119491</a:t>
            </a:r>
            <a:endParaRPr lang="en-IN" sz="1400" u="sng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Jiaji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Wang,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Shuihua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Wang, </a:t>
            </a:r>
            <a:r>
              <a:rPr lang="en-I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Yudong</a:t>
            </a:r>
            <a:r>
              <a:rPr lang="en-I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Zhang   “Artificial intelligence for visually impaired” Displays, Volume 77, 2023. </a:t>
            </a:r>
            <a:r>
              <a:rPr lang="en-IN" sz="14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https://doi.org/10.1016/j.displa.2023.102391</a:t>
            </a:r>
            <a:endParaRPr lang="en-IN" sz="1400" u="sng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IN" sz="1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45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Paper</a:t>
            </a:r>
            <a:endParaRPr lang="en-IN" sz="166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265B8C-C896-A501-9CD3-FE1FC45A6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7E8FD-C7A6-4E4D-9717-6023A8087C61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FDBAE-521D-3BF3-1EEF-E033411EF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27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7F9D6-988D-FAB3-9145-DA995B6F214E}"/>
              </a:ext>
            </a:extLst>
          </p:cNvPr>
          <p:cNvSpPr txBox="1"/>
          <p:nvPr/>
        </p:nvSpPr>
        <p:spPr>
          <a:xfrm>
            <a:off x="150919" y="816746"/>
            <a:ext cx="8673483" cy="5601809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Md. Shahir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Zaoad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M.M.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Rushadul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Mannan,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Angshu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Bikash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Mandol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Mostafizur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Rahman, Md.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Adnanul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Islam, Md.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Mahbubur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Rahman “An attention-based hybrid deep learning approach for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bengali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 captioning” Journal of King Saud University – Computer and Information Sciences, Volume 35, 2023.</a:t>
            </a:r>
            <a:r>
              <a:rPr lang="en-IN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https://doi.org/10.1016/j.jksuci.2022.11.015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[10] Yusuke Takagi,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Noriaki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Hashimoto, Hiroki Masuda, Hiroaki Miyoshi, Koichi Ohshima,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Hidekata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Hontani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Ichiro Takeuchi “Transformer-based personalized attention mechanism for medical images with clinical records” Journal of Pathology Informatics, Volume 14, 2023.</a:t>
            </a:r>
            <a:r>
              <a:rPr lang="en-IN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</a:t>
            </a:r>
            <a:r>
              <a:rPr lang="en-IN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https://doi.org/10.1016/j.jpi.2022.100185</a:t>
            </a:r>
            <a:endParaRPr lang="en-IN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Muhammad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Abdelhadie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Al‑Malla1 , Assef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Jafar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Nada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Ghneim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“Image captioning model using attention  and object features to mimic human image  understanding” Springer, Article 20, 2022. </a:t>
            </a:r>
            <a:r>
              <a:rPr lang="en-IN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https://doi.org/10.1186/s40537-022-00571-w</a:t>
            </a:r>
            <a:endParaRPr lang="en-IN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G. Geetha, T.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Kirthigadevi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G.Godwin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Ponsam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T. Karthik and M. Safa “Image Captioning Using Deep Convolutional  Neural Networks (CNNs)” Journal of Physics: Conference Series, Volume 1712, 2023. </a:t>
            </a:r>
            <a:r>
              <a:rPr lang="en-IN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https://doi.org/10.1088/1742-6596/1712/1/012015</a:t>
            </a:r>
            <a:endParaRPr lang="en-IN" sz="1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[13] Anfal </a:t>
            </a:r>
            <a:r>
              <a:rPr lang="en-IN" sz="14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Attai</a:t>
            </a: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Ashraf </a:t>
            </a:r>
            <a:r>
              <a:rPr lang="en-IN" sz="14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Elnagar</a:t>
            </a: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“A survey on Arabic Image Captioning Systems Using Deep Learning Models” Displays, Volume 114, 2022. </a:t>
            </a:r>
            <a:r>
              <a:rPr lang="en-IN" sz="14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https://doi.org/ 10.1109/IIT50501.2020.9299027</a:t>
            </a:r>
            <a:endParaRPr lang="en-IN" sz="1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[14] Rita Ramos and Bruno Martins “Using Neural Encoder-Decoder Models with Continuous Outputs for Remote Sensing Image Captioning” IEEE Access, Volume 10, 2022. </a:t>
            </a:r>
            <a:r>
              <a:rPr lang="en-IN" sz="14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https://doi.org/10.1109/ACCESS.2022.3151874</a:t>
            </a:r>
            <a:endParaRPr lang="en-IN" sz="1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[15] Roberto Castro, Israel Pineda, </a:t>
            </a:r>
            <a:r>
              <a:rPr lang="en-IN" sz="14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Wansu</a:t>
            </a: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Lim and Manuel Eugenio </a:t>
            </a:r>
            <a:r>
              <a:rPr lang="en-IN" sz="1400" kern="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Morocho-Cayamcela</a:t>
            </a:r>
            <a:r>
              <a:rPr lang="en-IN" sz="1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“Deep Learning Approaches Based on Transformer Architectures for Image Captioning Tasks” IEEE Access, Volume 10, 2022. </a:t>
            </a:r>
            <a:r>
              <a:rPr lang="en-IN" sz="1400" u="sng" kern="100" dirty="0">
                <a:solidFill>
                  <a:srgbClr val="0563C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https://doi.org/10.1109/ACCESS.2022.3161428</a:t>
            </a:r>
            <a:endParaRPr lang="en-IN" sz="1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 algn="just">
              <a:lnSpc>
                <a:spcPct val="120000"/>
              </a:lnSpc>
            </a:pP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Project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2B3EE2-24C4-940E-3786-D25689664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C5B53-8BED-48C0-8230-40B62B9F94F5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E05FC-38D6-EA45-0957-044D82E81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3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B84FCE-4FF7-B0A4-4818-9CB3538B8E02}"/>
              </a:ext>
            </a:extLst>
          </p:cNvPr>
          <p:cNvSpPr txBox="1"/>
          <p:nvPr/>
        </p:nvSpPr>
        <p:spPr>
          <a:xfrm>
            <a:off x="541538" y="1225312"/>
            <a:ext cx="7732450" cy="5073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main objective of the project is to </a:t>
            </a:r>
            <a:r>
              <a:rPr lang="en-IN" sz="2400" i="1" kern="100" dirty="0">
                <a:solidFill>
                  <a:srgbClr val="FF0066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help the visually impaired people</a:t>
            </a: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the following ways: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 Assistance for Visually Impaired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2) Accessing information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3) Mobility and safety 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4) Social interaction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5) Employment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800"/>
              </a:spcAft>
            </a:pPr>
            <a:r>
              <a:rPr lang="en-IN" sz="2400" kern="1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6) Education</a:t>
            </a:r>
            <a:endParaRPr lang="en-IN" sz="2400" kern="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22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ACADF-1635-558B-04DA-FD992F91E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FE27-0395-4A36-8E9A-91462FF8D601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58AD7-1919-A8D4-08D5-EFFEF53B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4</a:t>
            </a:fld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AD1D46-F919-6F70-B324-BBDF1CA10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802133"/>
              </p:ext>
            </p:extLst>
          </p:nvPr>
        </p:nvGraphicFramePr>
        <p:xfrm>
          <a:off x="195308" y="1420998"/>
          <a:ext cx="8637973" cy="396549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14906">
                  <a:extLst>
                    <a:ext uri="{9D8B030D-6E8A-4147-A177-3AD203B41FA5}">
                      <a16:colId xmlns:a16="http://schemas.microsoft.com/office/drawing/2014/main" val="4121528013"/>
                    </a:ext>
                  </a:extLst>
                </a:gridCol>
                <a:gridCol w="2175029">
                  <a:extLst>
                    <a:ext uri="{9D8B030D-6E8A-4147-A177-3AD203B41FA5}">
                      <a16:colId xmlns:a16="http://schemas.microsoft.com/office/drawing/2014/main" val="1083895493"/>
                    </a:ext>
                  </a:extLst>
                </a:gridCol>
                <a:gridCol w="1242874">
                  <a:extLst>
                    <a:ext uri="{9D8B030D-6E8A-4147-A177-3AD203B41FA5}">
                      <a16:colId xmlns:a16="http://schemas.microsoft.com/office/drawing/2014/main" val="751469655"/>
                    </a:ext>
                  </a:extLst>
                </a:gridCol>
                <a:gridCol w="568170">
                  <a:extLst>
                    <a:ext uri="{9D8B030D-6E8A-4147-A177-3AD203B41FA5}">
                      <a16:colId xmlns:a16="http://schemas.microsoft.com/office/drawing/2014/main" val="1786981594"/>
                    </a:ext>
                  </a:extLst>
                </a:gridCol>
                <a:gridCol w="2552182">
                  <a:extLst>
                    <a:ext uri="{9D8B030D-6E8A-4147-A177-3AD203B41FA5}">
                      <a16:colId xmlns:a16="http://schemas.microsoft.com/office/drawing/2014/main" val="2594086108"/>
                    </a:ext>
                  </a:extLst>
                </a:gridCol>
                <a:gridCol w="1584812">
                  <a:extLst>
                    <a:ext uri="{9D8B030D-6E8A-4147-A177-3AD203B41FA5}">
                      <a16:colId xmlns:a16="http://schemas.microsoft.com/office/drawing/2014/main" val="1411505739"/>
                    </a:ext>
                  </a:extLst>
                </a:gridCol>
              </a:tblGrid>
              <a:tr h="611988"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Description/Advantage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723717"/>
                  </a:ext>
                </a:extLst>
              </a:tr>
              <a:tr h="1493605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Hybrid Architecture using CNN and LSTM for Image Captioning in Hindi Language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IEEE Access</a:t>
                      </a:r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 hybrid architecture for generating image captions in Hindi using CNNs and LSTMs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Focused on Hindi language, may not generalize well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03537"/>
                  </a:ext>
                </a:extLst>
              </a:tr>
              <a:tr h="1859902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captioning for effective use of language models in knowledge-based visual question answering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Springer</a:t>
                      </a:r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 method for generating image captions for visual question answering using pre-trained language models and a novel loss function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to image captioning using only CNNs</a:t>
                      </a:r>
                    </a:p>
                    <a:p>
                      <a:pPr fontAlgn="base"/>
                      <a:endParaRPr lang="en-US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055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32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ACADF-1635-558B-04DA-FD992F91E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FE27-0395-4A36-8E9A-91462FF8D601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58AD7-1919-A8D4-08D5-EFFEF53B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D20303-187A-B656-3F08-D3B20FED0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612837"/>
              </p:ext>
            </p:extLst>
          </p:nvPr>
        </p:nvGraphicFramePr>
        <p:xfrm>
          <a:off x="253013" y="2019219"/>
          <a:ext cx="8633535" cy="314355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1589">
                  <a:extLst>
                    <a:ext uri="{9D8B030D-6E8A-4147-A177-3AD203B41FA5}">
                      <a16:colId xmlns:a16="http://schemas.microsoft.com/office/drawing/2014/main" val="629169084"/>
                    </a:ext>
                  </a:extLst>
                </a:gridCol>
                <a:gridCol w="2024109">
                  <a:extLst>
                    <a:ext uri="{9D8B030D-6E8A-4147-A177-3AD203B41FA5}">
                      <a16:colId xmlns:a16="http://schemas.microsoft.com/office/drawing/2014/main" val="4160172335"/>
                    </a:ext>
                  </a:extLst>
                </a:gridCol>
                <a:gridCol w="1056442">
                  <a:extLst>
                    <a:ext uri="{9D8B030D-6E8A-4147-A177-3AD203B41FA5}">
                      <a16:colId xmlns:a16="http://schemas.microsoft.com/office/drawing/2014/main" val="4187089588"/>
                    </a:ext>
                  </a:extLst>
                </a:gridCol>
                <a:gridCol w="746831">
                  <a:extLst>
                    <a:ext uri="{9D8B030D-6E8A-4147-A177-3AD203B41FA5}">
                      <a16:colId xmlns:a16="http://schemas.microsoft.com/office/drawing/2014/main" val="918182374"/>
                    </a:ext>
                  </a:extLst>
                </a:gridCol>
                <a:gridCol w="2724338">
                  <a:extLst>
                    <a:ext uri="{9D8B030D-6E8A-4147-A177-3AD203B41FA5}">
                      <a16:colId xmlns:a16="http://schemas.microsoft.com/office/drawing/2014/main" val="1723940036"/>
                    </a:ext>
                  </a:extLst>
                </a:gridCol>
                <a:gridCol w="1580226">
                  <a:extLst>
                    <a:ext uri="{9D8B030D-6E8A-4147-A177-3AD203B41FA5}">
                      <a16:colId xmlns:a16="http://schemas.microsoft.com/office/drawing/2014/main" val="637093749"/>
                    </a:ext>
                  </a:extLst>
                </a:gridCol>
              </a:tblGrid>
              <a:tr h="1197760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VATEX2020: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pLSTM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framework for video captioning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Springer</a:t>
                      </a:r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 video captioning framework using parallel LSTMs, achieves state-of-the-art results on VATEX2020 dataset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not be effective for complex video sequences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387048"/>
                  </a:ext>
                </a:extLst>
              </a:tr>
              <a:tr h="1905436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Survey of explainable artificial intelligence techniques for biomedical imaging with deep neural networks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IEEE Access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fontAlgn="base"/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Provides a survey of techniques for making deep neural networks more interpretable in biomedical</a:t>
                      </a:r>
                    </a:p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imaging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Does not provide comparative evaluation of effectiveness</a:t>
                      </a:r>
                    </a:p>
                  </a:txBody>
                  <a:tcPr marL="18919" marR="18919" marT="9459" marB="9459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79869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EAA847-6870-41C6-6197-986822384C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042369"/>
              </p:ext>
            </p:extLst>
          </p:nvPr>
        </p:nvGraphicFramePr>
        <p:xfrm>
          <a:off x="253013" y="1407231"/>
          <a:ext cx="8637973" cy="61198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1589">
                  <a:extLst>
                    <a:ext uri="{9D8B030D-6E8A-4147-A177-3AD203B41FA5}">
                      <a16:colId xmlns:a16="http://schemas.microsoft.com/office/drawing/2014/main" val="1049750997"/>
                    </a:ext>
                  </a:extLst>
                </a:gridCol>
                <a:gridCol w="2024109">
                  <a:extLst>
                    <a:ext uri="{9D8B030D-6E8A-4147-A177-3AD203B41FA5}">
                      <a16:colId xmlns:a16="http://schemas.microsoft.com/office/drawing/2014/main" val="2186440815"/>
                    </a:ext>
                  </a:extLst>
                </a:gridCol>
                <a:gridCol w="1056442">
                  <a:extLst>
                    <a:ext uri="{9D8B030D-6E8A-4147-A177-3AD203B41FA5}">
                      <a16:colId xmlns:a16="http://schemas.microsoft.com/office/drawing/2014/main" val="1698110983"/>
                    </a:ext>
                  </a:extLst>
                </a:gridCol>
                <a:gridCol w="745725">
                  <a:extLst>
                    <a:ext uri="{9D8B030D-6E8A-4147-A177-3AD203B41FA5}">
                      <a16:colId xmlns:a16="http://schemas.microsoft.com/office/drawing/2014/main" val="4283309196"/>
                    </a:ext>
                  </a:extLst>
                </a:gridCol>
                <a:gridCol w="2725296">
                  <a:extLst>
                    <a:ext uri="{9D8B030D-6E8A-4147-A177-3AD203B41FA5}">
                      <a16:colId xmlns:a16="http://schemas.microsoft.com/office/drawing/2014/main" val="2913810727"/>
                    </a:ext>
                  </a:extLst>
                </a:gridCol>
                <a:gridCol w="1584812">
                  <a:extLst>
                    <a:ext uri="{9D8B030D-6E8A-4147-A177-3AD203B41FA5}">
                      <a16:colId xmlns:a16="http://schemas.microsoft.com/office/drawing/2014/main" val="482233761"/>
                    </a:ext>
                  </a:extLst>
                </a:gridCol>
              </a:tblGrid>
              <a:tr h="611988"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Description/Advantage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991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505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ACADF-1635-558B-04DA-FD992F91E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FE27-0395-4A36-8E9A-91462FF8D601}" type="datetime1">
              <a:rPr lang="en-IN" smtClean="0"/>
              <a:t>04-04-2023</a:t>
            </a:fld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58AD7-1919-A8D4-08D5-EFFEF53B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6</a:t>
            </a:fld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3645BF2-C44F-59D2-83EF-3AB51260E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575295"/>
              </p:ext>
            </p:extLst>
          </p:nvPr>
        </p:nvGraphicFramePr>
        <p:xfrm>
          <a:off x="252180" y="2542310"/>
          <a:ext cx="8637972" cy="278113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2422">
                  <a:extLst>
                    <a:ext uri="{9D8B030D-6E8A-4147-A177-3AD203B41FA5}">
                      <a16:colId xmlns:a16="http://schemas.microsoft.com/office/drawing/2014/main" val="2982402526"/>
                    </a:ext>
                  </a:extLst>
                </a:gridCol>
                <a:gridCol w="1766656">
                  <a:extLst>
                    <a:ext uri="{9D8B030D-6E8A-4147-A177-3AD203B41FA5}">
                      <a16:colId xmlns:a16="http://schemas.microsoft.com/office/drawing/2014/main" val="2537271289"/>
                    </a:ext>
                  </a:extLst>
                </a:gridCol>
                <a:gridCol w="1447060">
                  <a:extLst>
                    <a:ext uri="{9D8B030D-6E8A-4147-A177-3AD203B41FA5}">
                      <a16:colId xmlns:a16="http://schemas.microsoft.com/office/drawing/2014/main" val="893908605"/>
                    </a:ext>
                  </a:extLst>
                </a:gridCol>
                <a:gridCol w="612560">
                  <a:extLst>
                    <a:ext uri="{9D8B030D-6E8A-4147-A177-3AD203B41FA5}">
                      <a16:colId xmlns:a16="http://schemas.microsoft.com/office/drawing/2014/main" val="810534261"/>
                    </a:ext>
                  </a:extLst>
                </a:gridCol>
                <a:gridCol w="2725444">
                  <a:extLst>
                    <a:ext uri="{9D8B030D-6E8A-4147-A177-3AD203B41FA5}">
                      <a16:colId xmlns:a16="http://schemas.microsoft.com/office/drawing/2014/main" val="2229892262"/>
                    </a:ext>
                  </a:extLst>
                </a:gridCol>
                <a:gridCol w="1583830">
                  <a:extLst>
                    <a:ext uri="{9D8B030D-6E8A-4147-A177-3AD203B41FA5}">
                      <a16:colId xmlns:a16="http://schemas.microsoft.com/office/drawing/2014/main" val="3663124820"/>
                    </a:ext>
                  </a:extLst>
                </a:gridCol>
              </a:tblGrid>
              <a:tr h="673602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Attention Over Attention: An Enhanced Supervised Video Summarization Approach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Expert Systems with Applications</a:t>
                      </a:r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an attention-based approach for video summarization, achieves state-of-the-art results on various datasets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evaluated on a large-scale dataset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98120"/>
                  </a:ext>
                </a:extLst>
              </a:tr>
              <a:tr h="541233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Artificial intelligence for visually impaired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6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IEEE Access</a:t>
                      </a:r>
                      <a:endParaRPr lang="en-IN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fontAlgn="base"/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fontAlgn="base"/>
                      <a:endParaRPr lang="en-IN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 system for assisting visually impaired people using object detection and text-to-speech technology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evaluation of the system</a:t>
                      </a:r>
                    </a:p>
                  </a:txBody>
                  <a:tcPr marL="49447" marR="49447" marT="24724" marB="247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2611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3B56FF-0A31-1D7F-CC8F-D9C370D48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351977"/>
              </p:ext>
            </p:extLst>
          </p:nvPr>
        </p:nvGraphicFramePr>
        <p:xfrm>
          <a:off x="252180" y="1930322"/>
          <a:ext cx="8637973" cy="61198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1589">
                  <a:extLst>
                    <a:ext uri="{9D8B030D-6E8A-4147-A177-3AD203B41FA5}">
                      <a16:colId xmlns:a16="http://schemas.microsoft.com/office/drawing/2014/main" val="3180174679"/>
                    </a:ext>
                  </a:extLst>
                </a:gridCol>
                <a:gridCol w="1766656">
                  <a:extLst>
                    <a:ext uri="{9D8B030D-6E8A-4147-A177-3AD203B41FA5}">
                      <a16:colId xmlns:a16="http://schemas.microsoft.com/office/drawing/2014/main" val="1504332721"/>
                    </a:ext>
                  </a:extLst>
                </a:gridCol>
                <a:gridCol w="1447893">
                  <a:extLst>
                    <a:ext uri="{9D8B030D-6E8A-4147-A177-3AD203B41FA5}">
                      <a16:colId xmlns:a16="http://schemas.microsoft.com/office/drawing/2014/main" val="1632510778"/>
                    </a:ext>
                  </a:extLst>
                </a:gridCol>
                <a:gridCol w="611727">
                  <a:extLst>
                    <a:ext uri="{9D8B030D-6E8A-4147-A177-3AD203B41FA5}">
                      <a16:colId xmlns:a16="http://schemas.microsoft.com/office/drawing/2014/main" val="2928832382"/>
                    </a:ext>
                  </a:extLst>
                </a:gridCol>
                <a:gridCol w="2725296">
                  <a:extLst>
                    <a:ext uri="{9D8B030D-6E8A-4147-A177-3AD203B41FA5}">
                      <a16:colId xmlns:a16="http://schemas.microsoft.com/office/drawing/2014/main" val="2372995167"/>
                    </a:ext>
                  </a:extLst>
                </a:gridCol>
                <a:gridCol w="1584812">
                  <a:extLst>
                    <a:ext uri="{9D8B030D-6E8A-4147-A177-3AD203B41FA5}">
                      <a16:colId xmlns:a16="http://schemas.microsoft.com/office/drawing/2014/main" val="1315423630"/>
                    </a:ext>
                  </a:extLst>
                </a:gridCol>
              </a:tblGrid>
              <a:tr h="611988"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Description/Advantage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sz="16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Disadvantage</a:t>
                      </a:r>
                    </a:p>
                  </a:txBody>
                  <a:tcPr marL="18919" marR="18919" marT="9459" marB="9459" anchor="b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2192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964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Problem Statement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20AE4C-C8AD-5FE8-F765-45A6576E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FDEE5-572C-4F2E-BEBB-78B6E85B2556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85F6D-C615-D78B-6019-8D3BBB5A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7</a:t>
            </a:fld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6AEFF-B39D-F97A-CFD6-DE1799804B48}"/>
              </a:ext>
            </a:extLst>
          </p:cNvPr>
          <p:cNvSpPr txBox="1"/>
          <p:nvPr/>
        </p:nvSpPr>
        <p:spPr>
          <a:xfrm>
            <a:off x="763480" y="1171851"/>
            <a:ext cx="775187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Blindness or visual impairment can create </a:t>
            </a:r>
            <a:r>
              <a:rPr lang="en-US" altLang="en-US" sz="24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several challenges</a:t>
            </a: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for individuals, including:</a:t>
            </a: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Accessing information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Mobility and safety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Social interaction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Employment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Education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Mental health</a:t>
            </a:r>
          </a:p>
          <a:p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is important to provide resources and support to individuals who are blind to help them overcome these challenges and live full, independent lives. 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65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6848-D6FD-64F3-AEA1-96F8DF126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5580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50D2-351B-3024-2CC1-5A285C46A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101" y="956755"/>
            <a:ext cx="8337797" cy="5186532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 the proposed system, the innovation is that the implementation can be done with recent algorithm and the </a:t>
            </a:r>
            <a:r>
              <a:rPr lang="en-IN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generated caption can be converted to voice</a:t>
            </a: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implementation is carried with two or more algorithm together as a </a:t>
            </a:r>
            <a:r>
              <a:rPr lang="en-IN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trial and error</a:t>
            </a: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method to increase the accuracy.</a:t>
            </a:r>
          </a:p>
          <a:p>
            <a:pPr algn="just">
              <a:lnSpc>
                <a:spcPct val="120000"/>
              </a:lnSpc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possible algorithm that are useful for this purpose is </a:t>
            </a:r>
            <a:r>
              <a:rPr lang="en-IN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Inception V3 and LSTM</a:t>
            </a: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is a new innovation for the visually impaired people.</a:t>
            </a:r>
          </a:p>
          <a:p>
            <a:pPr algn="just">
              <a:lnSpc>
                <a:spcPct val="120000"/>
              </a:lnSpc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will help the to </a:t>
            </a:r>
            <a:r>
              <a:rPr lang="en-IN" i="1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 without any external support</a:t>
            </a: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16302-0B64-4028-E3F1-4840CDBB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2DAB-7094-45B8-85D5-D3661D95DC5B}" type="datetime1">
              <a:rPr lang="en-IN" smtClean="0"/>
              <a:t>04-04-2023</a:t>
            </a:fld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DFB8E-8C03-8EE5-C542-B505686B3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pPr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22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3A726-45BD-4B17-BF54-42F7352C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5991"/>
            <a:ext cx="7886700" cy="53025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ED6F37-FDEB-14D6-7786-B75547611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01FDE-22D3-49D9-846C-C14CA8C34E8A}" type="datetime1">
              <a:rPr lang="en-IN" smtClean="0"/>
              <a:t>04-04-2023</a:t>
            </a:fld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30AD6-C0F0-3ECE-0069-7C5248013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FF152-60F5-4862-82F9-1190556AA56F}" type="slidenum">
              <a:rPr lang="en-IN" smtClean="0"/>
              <a:t>9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86E4FB-B3AD-62E1-0C9E-FA7A9587398C}"/>
              </a:ext>
            </a:extLst>
          </p:cNvPr>
          <p:cNvSpPr txBox="1"/>
          <p:nvPr/>
        </p:nvSpPr>
        <p:spPr>
          <a:xfrm>
            <a:off x="273543" y="1118877"/>
            <a:ext cx="420080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Existing Algorithm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Step1: Input Embedding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Step2: Positional Encoding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Step3: Multi-Head Self-Attention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Step4: Layer Normalization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Step5: Feedforward Network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Step6: Residual Connection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Step7: Layer Normalization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Step8: Output</a:t>
            </a:r>
            <a:endParaRPr lang="en-I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10B6-4C1F-40B5-77BB-E516721DD67C}"/>
              </a:ext>
            </a:extLst>
          </p:cNvPr>
          <p:cNvSpPr txBox="1"/>
          <p:nvPr/>
        </p:nvSpPr>
        <p:spPr>
          <a:xfrm>
            <a:off x="4856086" y="1118877"/>
            <a:ext cx="45720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Proposed Algorithm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Step1: Input Image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Step2: Preprocessing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Step3: Convolutional Layers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Step4: Inception Modules</a:t>
            </a:r>
          </a:p>
          <a:p>
            <a:r>
              <a:rPr lang="en-US" sz="2800" dirty="0">
                <a:solidFill>
                  <a:srgbClr val="FF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Step5: Pooling Layers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Step6: Fully Connected Layers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Step7: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Layer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Step8: Output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533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2161</Words>
  <Application>Microsoft Office PowerPoint</Application>
  <PresentationFormat>On-screen Show (4:3)</PresentationFormat>
  <Paragraphs>256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Introduction</vt:lpstr>
      <vt:lpstr>Objective of the Project</vt:lpstr>
      <vt:lpstr>Literature Survey</vt:lpstr>
      <vt:lpstr>Literature Survey</vt:lpstr>
      <vt:lpstr>Literature Survey</vt:lpstr>
      <vt:lpstr>Problem Statement</vt:lpstr>
      <vt:lpstr>Proposed System</vt:lpstr>
      <vt:lpstr>Proposed System</vt:lpstr>
      <vt:lpstr>Software / Hardware used</vt:lpstr>
      <vt:lpstr>Architecture Diagram</vt:lpstr>
      <vt:lpstr>PowerPoint Presentation</vt:lpstr>
      <vt:lpstr>PowerPoint Presentation</vt:lpstr>
      <vt:lpstr>PowerPoint Presentation</vt:lpstr>
      <vt:lpstr>Module Description</vt:lpstr>
      <vt:lpstr>Module Description</vt:lpstr>
      <vt:lpstr>Module Description</vt:lpstr>
      <vt:lpstr>Module Description</vt:lpstr>
      <vt:lpstr>Testing</vt:lpstr>
      <vt:lpstr>Results</vt:lpstr>
      <vt:lpstr>Screen Shots</vt:lpstr>
      <vt:lpstr>Screen Shots</vt:lpstr>
      <vt:lpstr>Screen Shots</vt:lpstr>
      <vt:lpstr>Conclusion</vt:lpstr>
      <vt:lpstr>Base Paper Link</vt:lpstr>
      <vt:lpstr>Reference Paper</vt:lpstr>
      <vt:lpstr>Reference Paper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SENTHILKUMAR G</dc:creator>
  <cp:lastModifiedBy>DELL</cp:lastModifiedBy>
  <cp:revision>18</cp:revision>
  <dcterms:created xsi:type="dcterms:W3CDTF">2020-12-27T14:21:20Z</dcterms:created>
  <dcterms:modified xsi:type="dcterms:W3CDTF">2023-04-04T12:25:21Z</dcterms:modified>
</cp:coreProperties>
</file>

<file path=docProps/thumbnail.jpeg>
</file>